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9e909ac6764278" /><Relationship Type="http://schemas.openxmlformats.org/officeDocument/2006/relationships/extended-properties" Target="/docProps/app.xml" Id="R0a8ca58a1e074487" /><Relationship Type="http://schemas.openxmlformats.org/officeDocument/2006/relationships/officeDocument" Target="/ppt/presentation.xml" Id="R66f879cc0f794af0" /></Relationships>
</file>

<file path=ppt/presentation.xml><?xml version="1.0" encoding="utf-8"?>
<p:presentation xmlns:p="http://schemas.openxmlformats.org/presentationml/2006/main">
  <p:sldMasterIdLst>
    <p:sldMasterId xmlns:r="http://schemas.openxmlformats.org/officeDocument/2006/relationships" id="2147483648" r:id="R963645ed5ea34dff"/>
  </p:sldMasterIdLst>
  <p:notesMasterIdLst>
    <p:notesMasterId xmlns:r="http://schemas.openxmlformats.org/officeDocument/2006/relationships" r:id="R9079fa3fe07846d8"/>
  </p:notesMasterIdLst>
  <p:sldIdLst>
    <p:sldId xmlns:r="http://schemas.openxmlformats.org/officeDocument/2006/relationships" id="256" r:id="Re91250b0be6042e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04615cb731741fd" /><Relationship Type="http://schemas.openxmlformats.org/officeDocument/2006/relationships/slideMaster" Target="/ppt/slideMasters/slideMaster1.xml" Id="R963645ed5ea34dff" /><Relationship Type="http://schemas.openxmlformats.org/officeDocument/2006/relationships/notesMaster" Target="/ppt/notesMasters/notesMaster1.xml" Id="R9079fa3fe07846d8" /><Relationship Type="http://schemas.openxmlformats.org/officeDocument/2006/relationships/presProps" Target="/ppt/presProps.xml" Id="Rd24d6c9df85c4faf" /><Relationship Type="http://schemas.openxmlformats.org/officeDocument/2006/relationships/tableStyles" Target="/ppt/tableStyles.xml" Id="Rdba32181cde1407c" /><Relationship Type="http://schemas.openxmlformats.org/officeDocument/2006/relationships/slide" Target="/ppt/slides/slide1.xml" Id="Re91250b0be6042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847da819af44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2f6eccbd9b43c1" /><Relationship Type="http://schemas.openxmlformats.org/officeDocument/2006/relationships/notesMaster" Target="/ppt/notesMasters/notesMaster1.xml" Id="R7851be3789fe45e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안녕하세요. Dr. 권성호, QUAN CHENGHAO입니다. 대학과 연구소에서 연구개발을 해왔고, 2020년 라이다에 대한 관심을 계기로 Dogu Robotics에 합류했습니다. 이후 SW팀과 SW본부, 개발 랩장, 연구소장, CTO를 거쳐, 2026년 초부터는 Google X를 모델로 만든 Dogu X를 이끌고 있습니다.</a:t>
            </a:r>
          </a:p>
          <a:p xmlns:a="http://schemas.openxmlformats.org/drawingml/2006/main">
            <a:r>
              <a:t/>
            </a:r>
          </a:p>
          <a:p xmlns:a="http://schemas.openxmlformats.org/drawingml/2006/main">
            <a:r>
              <a:t>그동안 휠 기반 순찰 보안 로봇과 관제서비스 개발을 이끌었고, 전국 130대 로봇의 실제 운영 경험을 쌓아왔습니다. 지금은 4족 4휠 로봇과 로봇팔을 중심으로 Physical AI의 가능성을 탐색하고 있습니다.</a:t>
            </a:r>
          </a:p>
          <a:p xmlns:a="http://schemas.openxmlformats.org/drawingml/2006/main">
            <a:r>
              <a:t/>
            </a:r>
          </a:p>
          <a:p xmlns:a="http://schemas.openxmlformats.org/drawingml/2006/main">
            <a:r>
              <a:t>AI는 개발 방식뿐 아니라 물리보안의 운영 방식까지 크게 바꿀 것이라고 생각합니다. 이 전환에 적극 참여하기 위해 VLM/VLA와 강화학습, 로봇 지능을 탐구하고, 새로운 기술을 실제 현장의 문제와 연결하는 데 관심을 두고 있습니다.</a:t>
            </a:r>
          </a:p>
          <a:p xmlns:a="http://schemas.openxmlformats.org/drawingml/2006/main">
            <a:r>
              <a:t/>
            </a:r>
          </a:p>
          <a:p xmlns:a="http://schemas.openxmlformats.org/drawingml/2006/main">
            <a:r>
              <a:t>실제 로봇을 배포하고 운영하며 겪은 시행착오를 나누고, 다양한 분야의 분들과 새로운 순찰 보안 시나리오를 함께 토론하고 실험하고 싶습니다. 목표는 순찰 보안 로봇 분야의 Top 1입니다. 궁금하신 점이나 협업 아이디어가 있으시면 QR 코드를 통해 언제든 연락해 주세요. 감사합니다.</a:t>
            </a:r>
          </a:p>
          <a:p xmlns:a="http://schemas.openxmlformats.org/drawingml/2006/main">
            <a:r>
              <a:t/>
            </a:r>
          </a:p>
          <a:p xmlns:a="http://schemas.openxmlformats.org/drawingml/2006/main">
            <a:r>
              <a:t>Profile: https://chquandogong.github.io/CHENGHAO-QUAN/?lang=ko</a:t>
            </a:r>
          </a:p>
          <a:p xmlns:a="http://schemas.openxmlformats.org/drawingml/2006/main">
            <a:r>
              <a:t>LinkedIn: https://www.linkedin.com/in/chenghao-quan/</a:t>
            </a:r>
          </a:p>
          <a:p xmlns:a="http://schemas.openxmlformats.org/drawingml/2006/main">
            <a:r>
              <a:t>Company: https://www.dogurobotics.com/</a:t>
            </a:r>
          </a:p>
          <a:p xmlns:a="http://schemas.openxmlformats.org/drawingml/2006/main">
            <a:r>
              <a:t>Biography and operating figures supplied by the presenter. Background: AI-generated concept illustration, not a product photograph.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acb5e1d65f747f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554e671f224a12" /><Relationship Type="http://schemas.openxmlformats.org/officeDocument/2006/relationships/slideLayout" Target="/ppt/slideLayouts/slideLayout1.xml" Id="R05320fbdcfa148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5320fbdcfa148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4d9dbf2c51143aa" /><Relationship Type="http://schemas.openxmlformats.org/officeDocument/2006/relationships/image" Target="/ppt/media/image.png" Id="R7fad593ede7a4800" /><Relationship Type="http://schemas.openxmlformats.org/officeDocument/2006/relationships/image" Target="/ppt/media/image2.png" Id="R97d83baf00734dad" /><Relationship Type="http://schemas.openxmlformats.org/officeDocument/2006/relationships/notesSlide" Target="/ppt/notesSlides/notesSlide1.xml" Id="R03d91fdf65734cfe" /></Relationships>
</file>

<file path=ppt/slides/slide1.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fad593ede7a480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left-readability-gradient">
            <a:extLst xmlns:a="http://schemas.openxmlformats.org/drawingml/2006/main">
              <a:ext uri="{FF2B5EF4-FFF2-40B4-BE49-F238E27FC236}">
                <a16:creationId xmlns:a16="http://schemas.microsoft.com/office/drawing/2014/main" id="{72970C16-EAFD-4E7B-BA53-27E52A6437A7}"/>
              </a:ext>
            </a:extLst>
          </p:cNvPr>
          <p:cNvSpPr>
            <a:spLocks xmlns:a="http://schemas.openxmlformats.org/drawingml/2006/main" noGrp="1"/>
          </p:cNvSpPr>
          <p:nvPr/>
        </p:nvSpPr>
        <p:spPr>
          <a:xfrm xmlns:a="http://schemas.openxmlformats.org/drawingml/2006/main">
            <a:off x="0" y="0"/>
            <a:ext cx="8286750" cy="6858000"/>
          </a:xfrm>
          <a:prstGeom xmlns:a="http://schemas.openxmlformats.org/drawingml/2006/main" prst="rect">
            <a:avLst/>
          </a:prstGeom>
          <a:gradFill xmlns:a="http://schemas.openxmlformats.org/drawingml/2006/main">
            <a:gsLst>
              <a:gs pos="0">
                <a:srgbClr val="FFFFFF"/>
              </a:gs>
              <a:gs pos="58000">
                <a:srgbClr val="FFFFFF">
                  <a:alpha val="98000"/>
                </a:srgbClr>
              </a:gs>
              <a:gs pos="78000">
                <a:srgbClr val="FFFFFF">
                  <a:alpha val="75000"/>
                </a:srgbClr>
              </a:gs>
              <a:gs pos="100000">
                <a:srgbClr val="FFFFFF">
                  <a:alpha val="0"/>
                </a:srgbClr>
              </a:gs>
            </a:gsLst>
            <a:lin ang="5400000"/>
          </a:gradFill>
          <a:ln xmlns:a="http://schemas.openxmlformats.org/drawingml/2006/main" w="0">
            <a:noFill/>
            <a:prstDash val="solid"/>
          </a:ln>
        </p:spPr>
      </p:sp>
      <p:sp>
        <p:nvSpPr>
          <p:cNvPr id="3" name="bottom-blue-accent">
            <a:extLst xmlns:a="http://schemas.openxmlformats.org/drawingml/2006/main">
              <a:ext uri="{FF2B5EF4-FFF2-40B4-BE49-F238E27FC236}">
                <a16:creationId xmlns:a16="http://schemas.microsoft.com/office/drawing/2014/main" id="{EF3CE949-8B9B-46CE-9BD9-EB7FF579EEE1}"/>
              </a:ext>
            </a:extLst>
          </p:cNvPr>
          <p:cNvSpPr>
            <a:spLocks xmlns:a="http://schemas.openxmlformats.org/drawingml/2006/main" noGrp="1"/>
          </p:cNvSpPr>
          <p:nvPr/>
        </p:nvSpPr>
        <p:spPr>
          <a:xfrm xmlns:a="http://schemas.openxmlformats.org/drawingml/2006/main">
            <a:off x="0" y="6591300"/>
            <a:ext cx="12192000" cy="266700"/>
          </a:xfrm>
          <a:prstGeom xmlns:a="http://schemas.openxmlformats.org/drawingml/2006/main" prst="rect">
            <a:avLst/>
          </a:prstGeom>
          <a:gradFill xmlns:a="http://schemas.openxmlformats.org/drawingml/2006/main">
            <a:gsLst>
              <a:gs pos="0">
                <a:srgbClr val="071957"/>
              </a:gs>
              <a:gs pos="50000">
                <a:srgbClr val="1238C8"/>
              </a:gs>
              <a:gs pos="100000">
                <a:srgbClr val="06B6D4"/>
              </a:gs>
            </a:gsLst>
            <a:lin ang="5400000"/>
          </a:gradFill>
          <a:ln xmlns:a="http://schemas.openxmlformats.org/drawingml/2006/main" w="0">
            <a:noFill/>
            <a:prstDash val="solid"/>
          </a:ln>
        </p:spPr>
      </p:sp>
      <p:sp>
        <p:nvSpPr>
          <p:cNvPr id="4" name="program-eyebrow">
            <a:extLst xmlns:a="http://schemas.openxmlformats.org/drawingml/2006/main">
              <a:ext uri="{FF2B5EF4-FFF2-40B4-BE49-F238E27FC236}">
                <a16:creationId xmlns:a16="http://schemas.microsoft.com/office/drawing/2014/main" id="{718DEC17-B537-4BFD-A2CF-C8D16DE8ADE5}"/>
              </a:ext>
            </a:extLst>
          </p:cNvPr>
          <p:cNvSpPr>
            <a:spLocks xmlns:a="http://schemas.openxmlformats.org/drawingml/2006/main" noGrp="1"/>
          </p:cNvSpPr>
          <p:nvPr/>
        </p:nvSpPr>
        <p:spPr>
          <a:xfrm xmlns:a="http://schemas.openxmlformats.org/drawingml/2006/main">
            <a:off x="666750" y="514350"/>
            <a:ext cx="4953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2000"/>
              </a:lnSpc>
              <a:buNone/>
              <a:defRPr sz="1350" b="1">
                <a:solidFill>
                  <a:srgbClr val="1238C8"/>
                </a:solidFill>
                <a:latin typeface="Malgun Gothic"/>
                <a:ea typeface="Malgun Gothic"/>
                <a:cs typeface="Malgun Gothic"/>
              </a:defRPr>
            </a:pPr>
            <a:r>
              <a:rPr sz="1350" b="1">
                <a:solidFill>
                  <a:srgbClr val="1238C8"/>
                </a:solidFill>
                <a:latin typeface="Malgun Gothic"/>
                <a:ea typeface="Malgun Gothic"/>
                <a:cs typeface="Malgun Gothic"/>
              </a:rPr>
              <a:t>Physical AI · 순찰 보안 로봇</a:t>
            </a:r>
          </a:p>
        </p:txBody>
      </p:sp>
      <p:sp>
        <p:nvSpPr>
          <p:cNvPr id="5" name="main-title">
            <a:extLst xmlns:a="http://schemas.openxmlformats.org/drawingml/2006/main">
              <a:ext uri="{FF2B5EF4-FFF2-40B4-BE49-F238E27FC236}">
                <a16:creationId xmlns:a16="http://schemas.microsoft.com/office/drawing/2014/main" id="{7AE07AB0-4576-4231-9F3B-E9A85DCB380A}"/>
              </a:ext>
            </a:extLst>
          </p:cNvPr>
          <p:cNvSpPr>
            <a:spLocks xmlns:a="http://schemas.openxmlformats.org/drawingml/2006/main" noGrp="1"/>
          </p:cNvSpPr>
          <p:nvPr/>
        </p:nvSpPr>
        <p:spPr>
          <a:xfrm xmlns:a="http://schemas.openxmlformats.org/drawingml/2006/main">
            <a:off x="647700" y="990600"/>
            <a:ext cx="657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92000"/>
              </a:lnSpc>
              <a:buNone/>
              <a:defRPr sz="3750" b="1">
                <a:solidFill>
                  <a:srgbClr val="061330"/>
                </a:solidFill>
                <a:latin typeface="Malgun Gothic"/>
                <a:ea typeface="Malgun Gothic"/>
                <a:cs typeface="Malgun Gothic"/>
              </a:defRPr>
            </a:pPr>
            <a:r>
              <a:rPr sz="3750" b="1">
                <a:solidFill>
                  <a:srgbClr val="061330"/>
                </a:solidFill>
                <a:latin typeface="Malgun Gothic"/>
                <a:ea typeface="Malgun Gothic"/>
                <a:cs typeface="Malgun Gothic"/>
              </a:rPr>
              <a:t>AI 시대,</a:t>
            </a:r>
          </a:p>
          <a:p xmlns:a="http://schemas.openxmlformats.org/drawingml/2006/main">
            <a:pPr algn="l">
              <a:lnSpc>
                <a:spcPct val="92000"/>
              </a:lnSpc>
              <a:buNone/>
              <a:defRPr sz="3750" b="1">
                <a:solidFill>
                  <a:srgbClr val="061330"/>
                </a:solidFill>
                <a:latin typeface="Malgun Gothic"/>
                <a:ea typeface="Malgun Gothic"/>
                <a:cs typeface="Malgun Gothic"/>
              </a:defRPr>
            </a:pPr>
            <a:r>
              <a:rPr sz="3750" b="1">
                <a:solidFill>
                  <a:srgbClr val="061330"/>
                </a:solidFill>
                <a:latin typeface="Malgun Gothic"/>
                <a:ea typeface="Malgun Gothic"/>
                <a:cs typeface="Malgun Gothic"/>
              </a:rPr>
              <a:t>순찰 보안 로봇</a:t>
            </a:r>
          </a:p>
          <a:p xmlns:a="http://schemas.openxmlformats.org/drawingml/2006/main">
            <a:pPr algn="l">
              <a:lnSpc>
                <a:spcPct val="92000"/>
              </a:lnSpc>
              <a:buNone/>
              <a:defRPr sz="3750" b="1">
                <a:solidFill>
                  <a:srgbClr val="061330"/>
                </a:solidFill>
                <a:latin typeface="Malgun Gothic"/>
                <a:ea typeface="Malgun Gothic"/>
                <a:cs typeface="Malgun Gothic"/>
              </a:defRPr>
            </a:pPr>
            <a:r>
              <a:rPr sz="3750" b="1">
                <a:solidFill>
                  <a:srgbClr val="061330"/>
                </a:solidFill>
                <a:latin typeface="Malgun Gothic"/>
                <a:ea typeface="Malgun Gothic"/>
                <a:cs typeface="Malgun Gothic"/>
              </a:rPr>
              <a:t>Top 1을 향해</a:t>
            </a:r>
          </a:p>
        </p:txBody>
      </p:sp>
      <p:sp>
        <p:nvSpPr>
          <p:cNvPr id="6" name="person-line">
            <a:extLst xmlns:a="http://schemas.openxmlformats.org/drawingml/2006/main">
              <a:ext uri="{FF2B5EF4-FFF2-40B4-BE49-F238E27FC236}">
                <a16:creationId xmlns:a16="http://schemas.microsoft.com/office/drawing/2014/main" id="{7DB15EEE-AB82-4AF4-8C14-A8091FE08DCB}"/>
              </a:ext>
            </a:extLst>
          </p:cNvPr>
          <p:cNvSpPr>
            <a:spLocks xmlns:a="http://schemas.openxmlformats.org/drawingml/2006/main" noGrp="1"/>
          </p:cNvSpPr>
          <p:nvPr/>
        </p:nvSpPr>
        <p:spPr>
          <a:xfrm xmlns:a="http://schemas.openxmlformats.org/drawingml/2006/main">
            <a:off x="685800" y="2895600"/>
            <a:ext cx="7239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2000"/>
              </a:lnSpc>
              <a:buNone/>
              <a:defRPr sz="1650" b="1">
                <a:solidFill>
                  <a:srgbClr val="0C2A78"/>
                </a:solidFill>
                <a:latin typeface="Malgun Gothic"/>
                <a:ea typeface="Malgun Gothic"/>
                <a:cs typeface="Malgun Gothic"/>
              </a:defRPr>
            </a:pPr>
            <a:r>
              <a:rPr sz="1650" b="1">
                <a:solidFill>
                  <a:srgbClr val="0C2A78"/>
                </a:solidFill>
                <a:latin typeface="Malgun Gothic"/>
                <a:ea typeface="Malgun Gothic"/>
                <a:cs typeface="Malgun Gothic"/>
              </a:rPr>
              <a:t>Dr. 권성호 (QUAN CHENGHAO)  |  Dogu Robotics · Dogu X</a:t>
            </a:r>
          </a:p>
        </p:txBody>
      </p:sp>
      <p:sp>
        <p:nvSpPr>
          <p:cNvPr id="7" name="short-intro">
            <a:extLst xmlns:a="http://schemas.openxmlformats.org/drawingml/2006/main">
              <a:ext uri="{FF2B5EF4-FFF2-40B4-BE49-F238E27FC236}">
                <a16:creationId xmlns:a16="http://schemas.microsoft.com/office/drawing/2014/main" id="{F8A86064-24B7-4293-86E3-0189A1FE8CA2}"/>
              </a:ext>
            </a:extLst>
          </p:cNvPr>
          <p:cNvSpPr>
            <a:spLocks xmlns:a="http://schemas.openxmlformats.org/drawingml/2006/main" noGrp="1"/>
          </p:cNvSpPr>
          <p:nvPr/>
        </p:nvSpPr>
        <p:spPr>
          <a:xfrm xmlns:a="http://schemas.openxmlformats.org/drawingml/2006/main">
            <a:off x="685800" y="3390900"/>
            <a:ext cx="6477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8000"/>
              </a:lnSpc>
              <a:buNone/>
              <a:defRPr sz="1425" b="0">
                <a:solidFill>
                  <a:srgbClr val="314260"/>
                </a:solidFill>
                <a:latin typeface="Malgun Gothic"/>
                <a:ea typeface="Malgun Gothic"/>
                <a:cs typeface="Malgun Gothic"/>
              </a:defRPr>
            </a:pPr>
            <a:r>
              <a:rPr sz="1425" b="0">
                <a:solidFill>
                  <a:srgbClr val="314260"/>
                </a:solidFill>
                <a:latin typeface="Malgun Gothic"/>
                <a:ea typeface="Malgun Gothic"/>
                <a:cs typeface="Malgun Gothic"/>
              </a:rPr>
              <a:t>2020년 Dogu Robotics 합류 후 SW 조직과 연구소, CTO를 거쳐 2026년 초부터 Dogu X를 이끌고 있습니다.</a:t>
            </a:r>
          </a:p>
        </p:txBody>
      </p:sp>
      <p:sp>
        <p:nvSpPr>
          <p:cNvPr id="8" name="section-rule">
            <a:extLst xmlns:a="http://schemas.openxmlformats.org/drawingml/2006/main">
              <a:ext uri="{FF2B5EF4-FFF2-40B4-BE49-F238E27FC236}">
                <a16:creationId xmlns:a16="http://schemas.microsoft.com/office/drawing/2014/main" id="{B521A37B-9F94-4D94-89C2-8A8C3687703A}"/>
              </a:ext>
            </a:extLst>
          </p:cNvPr>
          <p:cNvSpPr>
            <a:spLocks xmlns:a="http://schemas.openxmlformats.org/drawingml/2006/main" noGrp="1"/>
          </p:cNvSpPr>
          <p:nvPr/>
        </p:nvSpPr>
        <p:spPr>
          <a:xfrm xmlns:a="http://schemas.openxmlformats.org/drawingml/2006/main">
            <a:off x="685800" y="4057650"/>
            <a:ext cx="6191250" cy="0"/>
          </a:xfrm>
          <a:prstGeom xmlns:a="http://schemas.openxmlformats.org/drawingml/2006/main" prst="line">
            <a:avLst/>
          </a:prstGeom>
          <a:noFill xmlns:a="http://schemas.openxmlformats.org/drawingml/2006/main"/>
          <a:ln xmlns:a="http://schemas.openxmlformats.org/drawingml/2006/main" w="13335">
            <a:solidFill>
              <a:srgbClr val="B8C7E6"/>
            </a:solidFill>
            <a:prstDash val="solid"/>
          </a:ln>
        </p:spPr>
      </p:sp>
      <p:sp>
        <p:nvSpPr>
          <p:cNvPr id="9" name="label-현재">
            <a:extLst xmlns:a="http://schemas.openxmlformats.org/drawingml/2006/main">
              <a:ext uri="{FF2B5EF4-FFF2-40B4-BE49-F238E27FC236}">
                <a16:creationId xmlns:a16="http://schemas.microsoft.com/office/drawing/2014/main" id="{7116FCD2-27B1-410F-A71C-089BF4C77F2C}"/>
              </a:ext>
            </a:extLst>
          </p:cNvPr>
          <p:cNvSpPr>
            <a:spLocks xmlns:a="http://schemas.openxmlformats.org/drawingml/2006/main" noGrp="1"/>
          </p:cNvSpPr>
          <p:nvPr/>
        </p:nvSpPr>
        <p:spPr>
          <a:xfrm xmlns:a="http://schemas.openxmlformats.org/drawingml/2006/main">
            <a:off x="685800" y="4248150"/>
            <a:ext cx="914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2000"/>
              </a:lnSpc>
              <a:buNone/>
              <a:defRPr sz="1275" b="1">
                <a:solidFill>
                  <a:srgbClr val="1238C8"/>
                </a:solidFill>
                <a:latin typeface="Malgun Gothic"/>
                <a:ea typeface="Malgun Gothic"/>
                <a:cs typeface="Malgun Gothic"/>
              </a:defRPr>
            </a:pPr>
            <a:r>
              <a:rPr sz="1275" b="1">
                <a:solidFill>
                  <a:srgbClr val="1238C8"/>
                </a:solidFill>
                <a:latin typeface="Malgun Gothic"/>
                <a:ea typeface="Malgun Gothic"/>
                <a:cs typeface="Malgun Gothic"/>
              </a:rPr>
              <a:t>현재</a:t>
            </a:r>
          </a:p>
        </p:txBody>
      </p:sp>
      <p:sp>
        <p:nvSpPr>
          <p:cNvPr id="10" name="value-현재">
            <a:extLst xmlns:a="http://schemas.openxmlformats.org/drawingml/2006/main">
              <a:ext uri="{FF2B5EF4-FFF2-40B4-BE49-F238E27FC236}">
                <a16:creationId xmlns:a16="http://schemas.microsoft.com/office/drawing/2014/main" id="{0AA4DFD5-3B5C-4137-9CF4-5A78127A6535}"/>
              </a:ext>
            </a:extLst>
          </p:cNvPr>
          <p:cNvSpPr>
            <a:spLocks xmlns:a="http://schemas.openxmlformats.org/drawingml/2006/main" noGrp="1"/>
          </p:cNvSpPr>
          <p:nvPr/>
        </p:nvSpPr>
        <p:spPr>
          <a:xfrm xmlns:a="http://schemas.openxmlformats.org/drawingml/2006/main">
            <a:off x="1695450" y="4238625"/>
            <a:ext cx="581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6000"/>
              </a:lnSpc>
              <a:buNone/>
              <a:defRPr sz="1425" b="0">
                <a:solidFill>
                  <a:srgbClr val="1B2B4D"/>
                </a:solidFill>
                <a:latin typeface="Malgun Gothic"/>
                <a:ea typeface="Malgun Gothic"/>
                <a:cs typeface="Malgun Gothic"/>
              </a:defRPr>
            </a:pPr>
            <a:r>
              <a:rPr sz="1425" b="0">
                <a:solidFill>
                  <a:srgbClr val="1B2B4D"/>
                </a:solidFill>
                <a:latin typeface="Malgun Gothic"/>
                <a:ea typeface="Malgun Gothic"/>
                <a:cs typeface="Malgun Gothic"/>
              </a:rPr>
              <a:t>4족 4휠 로봇, 로봇팔, 순찰 보안 로봇과 관제서비스</a:t>
            </a:r>
          </a:p>
        </p:txBody>
      </p:sp>
      <p:sp>
        <p:nvSpPr>
          <p:cNvPr id="11" name="label-운영">
            <a:extLst xmlns:a="http://schemas.openxmlformats.org/drawingml/2006/main">
              <a:ext uri="{FF2B5EF4-FFF2-40B4-BE49-F238E27FC236}">
                <a16:creationId xmlns:a16="http://schemas.microsoft.com/office/drawing/2014/main" id="{0DC02289-FD66-485B-AB75-181F27F773F1}"/>
              </a:ext>
            </a:extLst>
          </p:cNvPr>
          <p:cNvSpPr>
            <a:spLocks xmlns:a="http://schemas.openxmlformats.org/drawingml/2006/main" noGrp="1"/>
          </p:cNvSpPr>
          <p:nvPr/>
        </p:nvSpPr>
        <p:spPr>
          <a:xfrm xmlns:a="http://schemas.openxmlformats.org/drawingml/2006/main">
            <a:off x="685800" y="4648200"/>
            <a:ext cx="914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2000"/>
              </a:lnSpc>
              <a:buNone/>
              <a:defRPr sz="1275" b="1">
                <a:solidFill>
                  <a:srgbClr val="1238C8"/>
                </a:solidFill>
                <a:latin typeface="Malgun Gothic"/>
                <a:ea typeface="Malgun Gothic"/>
                <a:cs typeface="Malgun Gothic"/>
              </a:defRPr>
            </a:pPr>
            <a:r>
              <a:rPr sz="1275" b="1">
                <a:solidFill>
                  <a:srgbClr val="1238C8"/>
                </a:solidFill>
                <a:latin typeface="Malgun Gothic"/>
                <a:ea typeface="Malgun Gothic"/>
                <a:cs typeface="Malgun Gothic"/>
              </a:rPr>
              <a:t>운영</a:t>
            </a:r>
          </a:p>
        </p:txBody>
      </p:sp>
      <p:sp>
        <p:nvSpPr>
          <p:cNvPr id="12" name="value-운영">
            <a:extLst xmlns:a="http://schemas.openxmlformats.org/drawingml/2006/main">
              <a:ext uri="{FF2B5EF4-FFF2-40B4-BE49-F238E27FC236}">
                <a16:creationId xmlns:a16="http://schemas.microsoft.com/office/drawing/2014/main" id="{65549345-C929-49B3-BFB3-2B59D6D63ED0}"/>
              </a:ext>
            </a:extLst>
          </p:cNvPr>
          <p:cNvSpPr>
            <a:spLocks xmlns:a="http://schemas.openxmlformats.org/drawingml/2006/main" noGrp="1"/>
          </p:cNvSpPr>
          <p:nvPr/>
        </p:nvSpPr>
        <p:spPr>
          <a:xfrm xmlns:a="http://schemas.openxmlformats.org/drawingml/2006/main">
            <a:off x="1695450" y="4638675"/>
            <a:ext cx="581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6000"/>
              </a:lnSpc>
              <a:buNone/>
              <a:defRPr sz="1425" b="0">
                <a:solidFill>
                  <a:srgbClr val="1B2B4D"/>
                </a:solidFill>
                <a:latin typeface="Malgun Gothic"/>
                <a:ea typeface="Malgun Gothic"/>
                <a:cs typeface="Malgun Gothic"/>
              </a:defRPr>
            </a:pPr>
            <a:r>
              <a:rPr sz="1425" b="0">
                <a:solidFill>
                  <a:srgbClr val="1B2B4D"/>
                </a:solidFill>
                <a:latin typeface="Malgun Gothic"/>
                <a:ea typeface="Malgun Gothic"/>
                <a:cs typeface="Malgun Gothic"/>
              </a:rPr>
              <a:t>전국 130대 로봇 실운영 경험과 현장 배포 노하우</a:t>
            </a:r>
          </a:p>
        </p:txBody>
      </p:sp>
      <p:sp>
        <p:nvSpPr>
          <p:cNvPr id="13" name="label-학습">
            <a:extLst xmlns:a="http://schemas.openxmlformats.org/drawingml/2006/main">
              <a:ext uri="{FF2B5EF4-FFF2-40B4-BE49-F238E27FC236}">
                <a16:creationId xmlns:a16="http://schemas.microsoft.com/office/drawing/2014/main" id="{36D9C36E-E19C-4118-820D-BD3F96CAA6FF}"/>
              </a:ext>
            </a:extLst>
          </p:cNvPr>
          <p:cNvSpPr>
            <a:spLocks xmlns:a="http://schemas.openxmlformats.org/drawingml/2006/main" noGrp="1"/>
          </p:cNvSpPr>
          <p:nvPr/>
        </p:nvSpPr>
        <p:spPr>
          <a:xfrm xmlns:a="http://schemas.openxmlformats.org/drawingml/2006/main">
            <a:off x="685800" y="5048250"/>
            <a:ext cx="914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2000"/>
              </a:lnSpc>
              <a:buNone/>
              <a:defRPr sz="1275" b="1">
                <a:solidFill>
                  <a:srgbClr val="1238C8"/>
                </a:solidFill>
                <a:latin typeface="Malgun Gothic"/>
                <a:ea typeface="Malgun Gothic"/>
                <a:cs typeface="Malgun Gothic"/>
              </a:defRPr>
            </a:pPr>
            <a:r>
              <a:rPr sz="1275" b="1">
                <a:solidFill>
                  <a:srgbClr val="1238C8"/>
                </a:solidFill>
                <a:latin typeface="Malgun Gothic"/>
                <a:ea typeface="Malgun Gothic"/>
                <a:cs typeface="Malgun Gothic"/>
              </a:rPr>
              <a:t>학습</a:t>
            </a:r>
          </a:p>
        </p:txBody>
      </p:sp>
      <p:sp>
        <p:nvSpPr>
          <p:cNvPr id="14" name="value-학습">
            <a:extLst xmlns:a="http://schemas.openxmlformats.org/drawingml/2006/main">
              <a:ext uri="{FF2B5EF4-FFF2-40B4-BE49-F238E27FC236}">
                <a16:creationId xmlns:a16="http://schemas.microsoft.com/office/drawing/2014/main" id="{1F60B451-B4A8-48B3-8AC3-D9FB30A85C77}"/>
              </a:ext>
            </a:extLst>
          </p:cNvPr>
          <p:cNvSpPr>
            <a:spLocks xmlns:a="http://schemas.openxmlformats.org/drawingml/2006/main" noGrp="1"/>
          </p:cNvSpPr>
          <p:nvPr/>
        </p:nvSpPr>
        <p:spPr>
          <a:xfrm xmlns:a="http://schemas.openxmlformats.org/drawingml/2006/main">
            <a:off x="1695450" y="5038725"/>
            <a:ext cx="581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6000"/>
              </a:lnSpc>
              <a:buNone/>
              <a:defRPr sz="1425" b="0">
                <a:solidFill>
                  <a:srgbClr val="1B2B4D"/>
                </a:solidFill>
                <a:latin typeface="Malgun Gothic"/>
                <a:ea typeface="Malgun Gothic"/>
                <a:cs typeface="Malgun Gothic"/>
              </a:defRPr>
            </a:pPr>
            <a:r>
              <a:rPr sz="1425" b="0">
                <a:solidFill>
                  <a:srgbClr val="1B2B4D"/>
                </a:solidFill>
                <a:latin typeface="Malgun Gothic"/>
                <a:ea typeface="Malgun Gothic"/>
                <a:cs typeface="Malgun Gothic"/>
              </a:rPr>
              <a:t>VLM/VLA, 강화학습, 로봇 지능, 보안 관점의 Physical AI</a:t>
            </a:r>
          </a:p>
        </p:txBody>
      </p:sp>
      <p:sp>
        <p:nvSpPr>
          <p:cNvPr id="15" name="label-공유">
            <a:extLst xmlns:a="http://schemas.openxmlformats.org/drawingml/2006/main">
              <a:ext uri="{FF2B5EF4-FFF2-40B4-BE49-F238E27FC236}">
                <a16:creationId xmlns:a16="http://schemas.microsoft.com/office/drawing/2014/main" id="{6C7F86D1-4556-40EB-88E7-67EF1B0A1D37}"/>
              </a:ext>
            </a:extLst>
          </p:cNvPr>
          <p:cNvSpPr>
            <a:spLocks xmlns:a="http://schemas.openxmlformats.org/drawingml/2006/main" noGrp="1"/>
          </p:cNvSpPr>
          <p:nvPr/>
        </p:nvSpPr>
        <p:spPr>
          <a:xfrm xmlns:a="http://schemas.openxmlformats.org/drawingml/2006/main">
            <a:off x="685800" y="5448300"/>
            <a:ext cx="914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2000"/>
              </a:lnSpc>
              <a:buNone/>
              <a:defRPr sz="1275" b="1">
                <a:solidFill>
                  <a:srgbClr val="1238C8"/>
                </a:solidFill>
                <a:latin typeface="Malgun Gothic"/>
                <a:ea typeface="Malgun Gothic"/>
                <a:cs typeface="Malgun Gothic"/>
              </a:defRPr>
            </a:pPr>
            <a:r>
              <a:rPr sz="1275" b="1">
                <a:solidFill>
                  <a:srgbClr val="1238C8"/>
                </a:solidFill>
                <a:latin typeface="Malgun Gothic"/>
                <a:ea typeface="Malgun Gothic"/>
                <a:cs typeface="Malgun Gothic"/>
              </a:rPr>
              <a:t>공유</a:t>
            </a:r>
          </a:p>
        </p:txBody>
      </p:sp>
      <p:sp>
        <p:nvSpPr>
          <p:cNvPr id="16" name="value-공유">
            <a:extLst xmlns:a="http://schemas.openxmlformats.org/drawingml/2006/main">
              <a:ext uri="{FF2B5EF4-FFF2-40B4-BE49-F238E27FC236}">
                <a16:creationId xmlns:a16="http://schemas.microsoft.com/office/drawing/2014/main" id="{D8F54508-BD51-4758-9CD3-90FF2DD1DE98}"/>
              </a:ext>
            </a:extLst>
          </p:cNvPr>
          <p:cNvSpPr>
            <a:spLocks xmlns:a="http://schemas.openxmlformats.org/drawingml/2006/main" noGrp="1"/>
          </p:cNvSpPr>
          <p:nvPr/>
        </p:nvSpPr>
        <p:spPr>
          <a:xfrm xmlns:a="http://schemas.openxmlformats.org/drawingml/2006/main">
            <a:off x="1695450" y="5438775"/>
            <a:ext cx="581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6000"/>
              </a:lnSpc>
              <a:buNone/>
              <a:defRPr sz="1425" b="0">
                <a:solidFill>
                  <a:srgbClr val="1B2B4D"/>
                </a:solidFill>
                <a:latin typeface="Malgun Gothic"/>
                <a:ea typeface="Malgun Gothic"/>
                <a:cs typeface="Malgun Gothic"/>
              </a:defRPr>
            </a:pPr>
            <a:r>
              <a:rPr sz="1425" b="0">
                <a:solidFill>
                  <a:srgbClr val="1B2B4D"/>
                </a:solidFill>
                <a:latin typeface="Malgun Gothic"/>
                <a:ea typeface="Malgun Gothic"/>
                <a:cs typeface="Malgun Gothic"/>
              </a:rPr>
              <a:t>로봇 실운영 경험을 나누고, 순찰 보안 아이디어 함께 실험</a:t>
            </a:r>
          </a:p>
        </p:txBody>
      </p:sp>
      <p:sp>
        <p:nvSpPr>
          <p:cNvPr id="17" name="goal-callout">
            <a:extLst xmlns:a="http://schemas.openxmlformats.org/drawingml/2006/main">
              <a:ext uri="{FF2B5EF4-FFF2-40B4-BE49-F238E27FC236}">
                <a16:creationId xmlns:a16="http://schemas.microsoft.com/office/drawing/2014/main" id="{4746266F-4879-47C3-BDCA-5126763DCD92}"/>
              </a:ext>
            </a:extLst>
          </p:cNvPr>
          <p:cNvSpPr>
            <a:spLocks xmlns:a="http://schemas.openxmlformats.org/drawingml/2006/main" noGrp="1"/>
          </p:cNvSpPr>
          <p:nvPr/>
        </p:nvSpPr>
        <p:spPr>
          <a:xfrm xmlns:a="http://schemas.openxmlformats.org/drawingml/2006/main">
            <a:off x="685800" y="6038850"/>
            <a:ext cx="5905500" cy="361950"/>
          </a:xfrm>
          <a:prstGeom xmlns:a="http://schemas.openxmlformats.org/drawingml/2006/main" prst="roundRect">
            <a:avLst>
              <a:gd name="adj" fmla="val 21053"/>
            </a:avLst>
          </a:prstGeom>
          <a:solidFill xmlns:a="http://schemas.openxmlformats.org/drawingml/2006/main">
            <a:srgbClr val="071957"/>
          </a:solidFill>
          <a:ln xmlns:a="http://schemas.openxmlformats.org/drawingml/2006/main" w="0">
            <a:solidFill>
              <a:srgbClr val="071957"/>
            </a:solidFill>
            <a:prstDash val="solid"/>
          </a:ln>
        </p:spPr>
      </p:sp>
      <p:sp>
        <p:nvSpPr>
          <p:cNvPr id="18" name="goal-copy">
            <a:extLst xmlns:a="http://schemas.openxmlformats.org/drawingml/2006/main">
              <a:ext uri="{FF2B5EF4-FFF2-40B4-BE49-F238E27FC236}">
                <a16:creationId xmlns:a16="http://schemas.microsoft.com/office/drawing/2014/main" id="{C9D9CF6C-069E-4A35-9BE6-2EBA4DCC401E}"/>
              </a:ext>
            </a:extLst>
          </p:cNvPr>
          <p:cNvSpPr>
            <a:spLocks xmlns:a="http://schemas.openxmlformats.org/drawingml/2006/main" noGrp="1"/>
          </p:cNvSpPr>
          <p:nvPr/>
        </p:nvSpPr>
        <p:spPr>
          <a:xfrm xmlns:a="http://schemas.openxmlformats.org/drawingml/2006/main">
            <a:off x="876300" y="6134100"/>
            <a:ext cx="5524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l">
              <a:lnSpc>
                <a:spcPct val="112000"/>
              </a:lnSpc>
              <a:buNone/>
              <a:defRPr sz="1200" b="1">
                <a:solidFill>
                  <a:srgbClr val="FFFFFF"/>
                </a:solidFill>
                <a:latin typeface="Malgun Gothic"/>
                <a:ea typeface="Malgun Gothic"/>
                <a:cs typeface="Malgun Gothic"/>
              </a:defRPr>
            </a:pPr>
            <a:r>
              <a:rPr sz="1200" b="1">
                <a:solidFill>
                  <a:srgbClr val="FFFFFF"/>
                </a:solidFill>
                <a:latin typeface="Malgun Gothic"/>
                <a:ea typeface="Malgun Gothic"/>
                <a:cs typeface="Malgun Gothic"/>
              </a:rPr>
              <a:t>배우고 실험하며, 순찰 보안 로봇의 기준을 만들겠습니다.</a:t>
            </a:r>
          </a:p>
        </p:txBody>
      </p:sp>
      <p:sp>
        <p:nvSpPr>
          <p:cNvPr id="19" name="qr-white-frame">
            <a:extLst xmlns:a="http://schemas.openxmlformats.org/drawingml/2006/main">
              <a:ext uri="{FF2B5EF4-FFF2-40B4-BE49-F238E27FC236}">
                <a16:creationId xmlns:a16="http://schemas.microsoft.com/office/drawing/2014/main" id="{69063B68-F8F5-4E95-B013-A5E1F2105D6A}"/>
              </a:ext>
            </a:extLst>
          </p:cNvPr>
          <p:cNvSpPr>
            <a:spLocks xmlns:a="http://schemas.openxmlformats.org/drawingml/2006/main" noGrp="1"/>
          </p:cNvSpPr>
          <p:nvPr/>
        </p:nvSpPr>
        <p:spPr>
          <a:xfrm xmlns:a="http://schemas.openxmlformats.org/drawingml/2006/main">
            <a:off x="10172700" y="4724400"/>
            <a:ext cx="1352550" cy="1581150"/>
          </a:xfrm>
          <a:prstGeom xmlns:a="http://schemas.openxmlformats.org/drawingml/2006/main" prst="roundRect">
            <a:avLst>
              <a:gd name="adj" fmla="val 5634"/>
            </a:avLst>
          </a:prstGeom>
          <a:solidFill xmlns:a="http://schemas.openxmlformats.org/drawingml/2006/main">
            <a:srgbClr val="FFFFFF">
              <a:alpha val="96000"/>
            </a:srgbClr>
          </a:solidFill>
          <a:ln xmlns:a="http://schemas.openxmlformats.org/drawingml/2006/main" w="11430">
            <a:solidFill>
              <a:srgbClr val="D8E3F7"/>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44" name=""/>
          <p:cNvPicPr>
            <a:picLocks xmlns:a="http://schemas.openxmlformats.org/drawingml/2006/main" noChangeAspect="1"/>
          </p:cNvPicPr>
          <p:nvPr/>
        </p:nvPicPr>
        <p:blipFill>
          <a:blip xmlns:r="http://schemas.openxmlformats.org/officeDocument/2006/relationships" xmlns:a="http://schemas.openxmlformats.org/drawingml/2006/main" r:embed="R97d83baf00734dad"/>
          <a:stretch xmlns:a="http://schemas.openxmlformats.org/drawingml/2006/main"/>
        </p:blipFill>
        <p:spPr>
          <a:xfrm xmlns:a="http://schemas.openxmlformats.org/drawingml/2006/main">
            <a:off x="10306050" y="4838700"/>
            <a:ext cx="1085850" cy="1085850"/>
          </a:xfrm>
          <a:prstGeom xmlns:a="http://schemas.openxmlformats.org/drawingml/2006/main" prst="rect">
            <a:avLst/>
          </a:prstGeom>
        </p:spPr>
      </p:pic>
      <p:sp>
        <p:nvSpPr>
          <p:cNvPr id="21" name="qr-caption">
            <a:extLst xmlns:a="http://schemas.openxmlformats.org/drawingml/2006/main">
              <a:ext uri="{FF2B5EF4-FFF2-40B4-BE49-F238E27FC236}">
                <a16:creationId xmlns:a16="http://schemas.microsoft.com/office/drawing/2014/main" id="{B5847CE7-67CE-4D94-9A17-B6004789341C}"/>
              </a:ext>
            </a:extLst>
          </p:cNvPr>
          <p:cNvSpPr>
            <a:spLocks xmlns:a="http://schemas.openxmlformats.org/drawingml/2006/main" noGrp="1"/>
          </p:cNvSpPr>
          <p:nvPr/>
        </p:nvSpPr>
        <p:spPr>
          <a:xfrm xmlns:a="http://schemas.openxmlformats.org/drawingml/2006/main">
            <a:off x="10267950" y="5991225"/>
            <a:ext cx="11620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ctr">
              <a:lnSpc>
                <a:spcPct val="112000"/>
              </a:lnSpc>
              <a:buNone/>
              <a:defRPr sz="975" b="1">
                <a:solidFill>
                  <a:srgbClr val="081A4F"/>
                </a:solidFill>
                <a:latin typeface="Malgun Gothic"/>
                <a:ea typeface="Malgun Gothic"/>
                <a:cs typeface="Malgun Gothic"/>
              </a:defRPr>
            </a:pPr>
            <a:r>
              <a:rPr sz="975" b="1">
                <a:solidFill>
                  <a:srgbClr val="081A4F"/>
                </a:solidFill>
                <a:latin typeface="Malgun Gothic"/>
                <a:ea typeface="Malgun Gothic"/>
                <a:cs typeface="Malgun Gothic"/>
              </a:rPr>
              <a:t>자세한 소개 / 연락</a:t>
            </a:r>
          </a:p>
        </p:txBody>
      </p:sp>
      <p:sp>
        <p:nvSpPr>
          <p:cNvPr id="22" name="qr-url">
            <a:extLst xmlns:a="http://schemas.openxmlformats.org/drawingml/2006/main">
              <a:ext uri="{FF2B5EF4-FFF2-40B4-BE49-F238E27FC236}">
                <a16:creationId xmlns:a16="http://schemas.microsoft.com/office/drawing/2014/main" id="{185C8393-1518-4F8D-96B6-FE6D3980352C}"/>
              </a:ext>
            </a:extLst>
          </p:cNvPr>
          <p:cNvSpPr>
            <a:spLocks xmlns:a="http://schemas.openxmlformats.org/drawingml/2006/main" noGrp="1"/>
          </p:cNvSpPr>
          <p:nvPr/>
        </p:nvSpPr>
        <p:spPr>
          <a:xfrm xmlns:a="http://schemas.openxmlformats.org/drawingml/2006/main">
            <a:off x="10182225" y="6172200"/>
            <a:ext cx="1333500" cy="152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lstStyle xmlns:a="http://schemas.openxmlformats.org/drawingml/2006/main"/>
          <a:p xmlns:a="http://schemas.openxmlformats.org/drawingml/2006/main">
            <a:pPr algn="ctr">
              <a:lnSpc>
                <a:spcPct val="112000"/>
              </a:lnSpc>
              <a:buNone/>
              <a:defRPr sz="638" b="0">
                <a:solidFill>
                  <a:srgbClr val="4D607D"/>
                </a:solidFill>
                <a:latin typeface="Malgun Gothic"/>
                <a:ea typeface="Malgun Gothic"/>
                <a:cs typeface="Malgun Gothic"/>
              </a:defRPr>
            </a:pPr>
            <a:r>
              <a:rPr sz="638" b="0">
                <a:solidFill>
                  <a:srgbClr val="4D607D"/>
                </a:solidFill>
                <a:latin typeface="Malgun Gothic"/>
                <a:ea typeface="Malgun Gothic"/>
                <a:cs typeface="Malgun Gothic"/>
              </a:rPr>
              <a:t>github.io/CHENGHAO-QUAN</a:t>
            </a:r>
          </a:p>
        </p:txBody>
      </p:sp>
    </p:spTree>
    <p:extLst>
      <p:ext uri="{BB962C8B-B14F-4D97-AF65-F5344CB8AC3E}">
        <p14:creationId xmlns:p14="http://schemas.microsoft.com/office/powerpoint/2010/main" val="21388453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2026-09-11T02:38:36.4030000Z</dcterms:created>
  <dcterms:modified xsi:type="dcterms:W3CDTF">2026-09-11T02:38:36.4030000Z</dcterms:modified>
</coreProperties>
</file>